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0D7FF"/>
                </a:solidFill>
                <a:latin typeface="Segoe UI"/>
              </a:defRPr>
            </a:pPr>
            <a:r>
              <a:t>ATOS2  |  EXECUTIVE PITCH DECK  •  CONFIDENTIAL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11480"/>
          </a:xfrm>
          <a:prstGeom prst="roundRect">
            <a:avLst/>
          </a:prstGeom>
          <a:solidFill>
            <a:srgbClr val="102040"/>
          </a:solidFill>
          <a:ln w="12700">
            <a:solidFill>
              <a:srgbClr val="00D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>
                <a:solidFill>
                  <a:srgbClr val="00D7FF"/>
                </a:solidFill>
                <a:latin typeface="Segoe UI"/>
              </a:defRPr>
            </a:pPr>
            <a:r>
              <a:t>B2B SAAS  +  GLOBAL EMBEDDED FINTECH (SOLANA PAY)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8600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600" b="1">
                <a:solidFill>
                  <a:srgbClr val="FFFFFF"/>
                </a:solidFill>
                <a:latin typeface="Segoe UI"/>
              </a:defRPr>
            </a:pPr>
            <a:r>
              <a:t>Infraestrutura Global de Atendimento</a:t>
            </a:r>
            <a:br/>
            <a:r>
              <a:t>Multilíngue &amp; Pagamentos Instantâneos</a:t>
            </a:r>
          </a:p>
          <a:p>
            <a:pPr>
              <a:defRPr sz="1600">
                <a:solidFill>
                  <a:srgbClr val="A5B4D2"/>
                </a:solidFill>
                <a:latin typeface="Segoe UI"/>
              </a:defRPr>
            </a:pPr>
            <a:r>
              <a:t>Global Multilingual Voice AI Communication &amp; Instant Solana Cross-Border Settlement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297680"/>
            <a:ext cx="2468880" cy="502920"/>
          </a:xfrm>
          <a:prstGeom prst="roundRect">
            <a:avLst/>
          </a:prstGeom>
          <a:solidFill>
            <a:srgbClr val="0D1428"/>
          </a:solidFill>
          <a:ln w="15240">
            <a:solidFill>
              <a:srgbClr val="00D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⚡ Zero-Download Browser WebRTC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4297680"/>
            <a:ext cx="2468880" cy="502920"/>
          </a:xfrm>
          <a:prstGeom prst="roundRect">
            <a:avLst/>
          </a:prstGeom>
          <a:solidFill>
            <a:srgbClr val="0D1428"/>
          </a:solidFill>
          <a:ln w="15240">
            <a:solidFill>
              <a:srgbClr val="FF4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🎙️ Live Voice AI (&lt;300ms)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4297680"/>
            <a:ext cx="2468880" cy="502920"/>
          </a:xfrm>
          <a:prstGeom prst="roundRect">
            <a:avLst/>
          </a:prstGeom>
          <a:solidFill>
            <a:srgbClr val="0D1428"/>
          </a:solidFill>
          <a:ln w="15240">
            <a:solidFill>
              <a:srgbClr val="14F1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💳 Solana Pay (USDC) + Stripe + PIX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4297680"/>
            <a:ext cx="2468880" cy="502920"/>
          </a:xfrm>
          <a:prstGeom prst="roundRect">
            <a:avLst/>
          </a:prstGeom>
          <a:solidFill>
            <a:srgbClr val="0D1428"/>
          </a:solidFill>
          <a:ln w="15240">
            <a:solidFill>
              <a:srgbClr val="FFB9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🛡️ Risco Zero de Custódia (Zero Rombo)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Global Inc. • Parceria Estratégica: Solana &amp; Darwin Startups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01. O DESAFIO • THE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O Gargalo Bilionário no Atendimento &amp; Pagamentos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The Multi-Billion Dollar Language &amp; Cross-Border Payment Barrier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🗣️ Barreira de Idioma &amp; Cultura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Vendas perdidas no balcão e isolamento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Mais de 74% dos turistas internacionais desistem de compras ou evitam explorar o comércio local quando o atendente não fala sua língua nativa.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viajante fica preso a bolhas turísticas previsíveis e perde a riqueza cultural de pratos típicos, histórias locais e artesanato regional.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Atendentes locais não conseguem tirar dúvidas sobre ingredientes, alergias ou detalhes de passeios.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9945FF"/>
                </a:solidFill>
                <a:latin typeface="Segoe UI"/>
              </a:defRPr>
            </a:pPr>
            <a:r>
              <a:t>🌐 Cripto Sem Uso no Mundo Real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400M+ donos de cripto sem usabilidade diária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mercado ainda não oferece uma forma viável de usar criptoativos no consumo físico cotidiano.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Turistas globais possuem USDC e stablecoins em suas carteiras, mas não conseguem pagar um almoço ou café na rua.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Estabelecimentos rejeitam cripto tradicional por medo de volatilidade cambial e complexidade de gerenciar carteiras Web3.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B923"/>
                </a:solidFill>
                <a:latin typeface="Segoe UI"/>
              </a:defRPr>
            </a:pPr>
            <a:r>
              <a:t>💸 Fricção Financeira &amp; Custódia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Taxas abusivas, recusa e risco de rombo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Maquininhas tradicionais cobram de 6% a 12% em cartões internacionais, sofrem frequentes recusas bancárias e impõem D+30.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Aplicativos com custódia interna de valores criam enormes riscos de invasão hacker e rombos financeiros.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comércio precisa de dinheiro limpo e imediato na sua conta corrente tradicional.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02. A SOLUÇÃO • THE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Infraestrutura All-in-One: Tradução de Voz + Pagamentos em Tempo Real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Unified Zero-Friction Voice AI &amp; Instant Solana Pay Settlement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⚡ Zero Fricção (WebRTC Web)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Sem downloads, sem barreiras de adesão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cliente escaneia o QR Code na mesa ou balcão e acessa instantaneamente pelo navegador (Safari/Chrome).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Nenhuma instalação de app obrigatória para o turista, eliminando atrito na jornada de consumo.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Funciona perfeitamente em qualquer smartphone sob conexões móveis 4G/Wi-Fi.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🎙️ Tradução de Voz Humanizada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Imersão cultural com inteligência artificial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Chamadas de voz P2P e chat com tradução simultânea em menos de 300ms em mais de 30 idiomas.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Síntese vocal de alta fidelidade e timbre natural masculino/feminino adaptativo.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Conecta a narrativa cultural do atendente diretamente à comanda de consumo.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💳 Solana Pay na Conta Corrente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Liquidação instantânea com Risco Zero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Checkout instantâneo via Solana Pay (USDC / SOL): confirmação em 1.5s e taxas de rede microscópicas.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Off-ramp automático: cliente paga na Solana, a plataforma retém a taxa de 2%, credita o valor líquido em moeda local e transfere para a conta bancária/PIX em até 24h (mínimo de ~5 EUR).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Zero Custódia: Atos2 nunca retém saldos de lojistas ou clientes, eliminando qualquer risco de rombo financeiro.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03. TRAÇÃO &amp; VALIDAÇÃO • TRACTION &amp;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Validação B2B e Estratégia Land &amp; Expand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Enterprise Deployment &amp; Strategic Land &amp; Expand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120640" cy="2011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00D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828800"/>
            <a:ext cx="45720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2800" b="1">
                <a:solidFill>
                  <a:srgbClr val="00D7FF"/>
                </a:solidFill>
                <a:latin typeface="Segoe UI"/>
              </a:defRPr>
            </a:pPr>
            <a:r>
              <a:t>10 Unidades</a:t>
            </a:r>
          </a:p>
          <a:p>
            <a:pPr>
              <a:spcAft>
                <a:spcPts val="600"/>
              </a:spcAft>
              <a:defRPr sz="1100" b="1">
                <a:solidFill>
                  <a:srgbClr val="FFFFFF"/>
                </a:solidFill>
                <a:latin typeface="Segoe UI"/>
              </a:defRPr>
            </a:pPr>
            <a:r>
              <a:t>PILOTO ATIVO EM OPERAÇÃO REAL</a:t>
            </a:r>
          </a:p>
          <a:p>
            <a:pPr>
              <a:defRPr sz="1000">
                <a:solidFill>
                  <a:srgbClr val="A5B4D2"/>
                </a:solidFill>
                <a:latin typeface="Segoe UI"/>
              </a:defRPr>
            </a:pPr>
            <a:r>
              <a:t>Homologação cirúrgica em restaurantes e hospitalidade turística com validação de fluxo completo de atendimento e pagamento.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212080" cy="2011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00D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828800"/>
            <a:ext cx="46634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2800" b="1">
                <a:solidFill>
                  <a:srgbClr val="00D7FF"/>
                </a:solidFill>
                <a:latin typeface="Segoe UI"/>
              </a:defRPr>
            </a:pPr>
            <a:r>
              <a:t>398 Unidades</a:t>
            </a:r>
          </a:p>
          <a:p>
            <a:pPr>
              <a:spcAft>
                <a:spcPts val="600"/>
              </a:spcAft>
              <a:defRPr sz="1100" b="1">
                <a:solidFill>
                  <a:srgbClr val="FFFFFF"/>
                </a:solidFill>
                <a:latin typeface="Segoe UI"/>
              </a:defRPr>
            </a:pPr>
            <a:r>
              <a:t>REDE MAPEADA PARA ROLLOUT</a:t>
            </a:r>
          </a:p>
          <a:p>
            <a:pPr>
              <a:defRPr sz="1000">
                <a:solidFill>
                  <a:srgbClr val="A5B4D2"/>
                </a:solidFill>
                <a:latin typeface="Segoe UI"/>
              </a:defRPr>
            </a:pPr>
            <a:r>
              <a:t>Pipeline corporativo contratável com expansão de quase 40x na receita sob Custo de Aquisição (CAC) marginal próximo a zero.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931920"/>
            <a:ext cx="10698480" cy="2011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14800"/>
            <a:ext cx="1024128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🎯 Tese de Valuation &amp; Aceleração com Solana + Darwin Startups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Por que o momento é ideal para o ecossistema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Produto Maduro e Homologado: Toda a tecnologia proprietária (WebRTC P2P, IA neural e Solana Pay) já está desenvolvida e operando no mundo real.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Catalisador do ICM Lab: A parceria estratégica entre Darwin Startups e Solana Foundation fornece o método de tração e a alavanca técnica para acelerar a expansão das 398 unidades nos principais clusters turísticos do Brasil e América Latina.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Escalabilidade sem Atrito Regulatório: A arquitetura sem custódia garante expansão acelerada sem necessidade de capital compulsório de banco.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04. MODELO DE NEGÓCIO • 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Receita Dupla: Previsibilidade SaaS + Escala Fintech Descentralizada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Dual Revenue Engine: Predictable SaaS MRR + Transactional Split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🏢 B2B SaaS Recorrente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Previsibilidade de Caixa (MRR)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Planos Mensais por Estabelecimento: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- PRO (1 Usuário): R$ 99,90 /mês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- BUSINESS (5 Usuários): R$ 299,90 /mês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- ENTERPRISE (15 Usuários): R$ 499,90 /mês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Degustação Gratuita de 90 Dias (90 Days Free Trial) para máxima conversão comercial e adesão acelerada de estabelecimentos.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Margem bruta de SaaS superior a 88%.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📈 Take Rate Transacional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Monetização em Tempo Real (Zero Custódia)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Solana Pay (USDC / SOL): taxa de 2,0% da plataforma. O cliente paga o QR Code na Solana para a Atos2, a confirmação ocorre em segundos e o valor líquido é creditado no extrato do lojista.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Repasse Bancário D+1: o valor líquido fiduciário é transferido automaticamente para a conta bancária/PIX cadastrada em até 24h (mínimo de ~5 EUR da operadora).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Stripe Connect: split em cartões internacionais e Apple Pay.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PIX Dinâmico: 1,0% na liquidação instantânea no Brasil.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🎙️ Franquia de IA por Minuto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Upsell em Alto Volume de Uso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Pacotes Corporativos de Tradução: Venda de pacotes de minutos adicionais para redes de hotéis e resorts de grande porte.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Micro-billing de IA: Cobrança por minuto excedente em chamadas VoIP com tradução simultânea.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Arquitetura WebRTC P2P garante custo operacional direto (COGS) extremamente baixo (~R$ 0,02/min).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05. EXPERIÊNCIA DO USUÁRIO • PRODUCT EXPERIENCE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Como Funciona na Prática em 3 Etapas Simples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Zero-Friction Journey: From Cultural Connection to Bank-Settled Transaction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01. Escaneie &amp; Conecte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Scan &amp; Connect (Sem Cadastro Prévio)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turista aponta a câmera do celular para o QR Code na mesa ou balcão do estabelecimento.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 tela de atendimento, voz e pedidos abre imediatamente no navegador nativo do smartphone.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Nenhuma necessidade de download de aplicativo nas lojas da Apple ou Google.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02. Voz &amp; Chat Multilíngue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Live Translation &amp; Troca Cultural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Turista e atendente conversam com tradução de voz e legendas instantâneas em menos de 300ms.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atendente explica pratos típicos, histórias locais e detalhes de passeios no idioma do cliente.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 IA adapta tom e vocabulário garantindo diálogo fluido e sem ruídos.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03. Solana Pay &amp; Repasse Bancário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Instant Settlement em Conta Corrente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cliente recebe o QR Code com o valor, copia o código ou aciona sua carteira (Phantom/Solflare) e paga na Solana.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 plataforma confirma em 1.5s e credita na carteira do lojista o valor líquido em moeda local (sem a taxa de 2%).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Transferência automática para a conta bancária/PIX cadastrada em até 24h (para valores a partir de ~5 EUR da operadora).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06. MERCADO &amp; OPORTUNIDADE • MARKET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O 4º Maior Mercado do Planeta: A Meta de Capturar 1%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Capturing 1% of the $12 Trillion Global Travel &amp; Hospitality Economy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TAM • MERCADO GLOBAL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4º Maior Mercado do Mundo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US$ 12 TRILHÕES / ANO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turismo e a hospitalidade internacional representam o 4º maior setor da economia global em movimentação financeira.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Mais de 1,4 bilhão de viagens internacionais por ano com gastos diretos em gastronomia, hospedagem e serviços locais.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🎯 NOSSA META AUDACIOSA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Ponte Real de Pagamentos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CAPTURAR 1% DO FLUXO (US$ 120B)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Nosso objetivo é posicionar o Atos2 como a infraestrutura padrão de checkout e atendimento no turismo receptivo global.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A parceria estratégica com Solana e Darwin é o catalisador ideal para escalar o volume transacionado no varejo físico.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B923"/>
                </a:solidFill>
                <a:latin typeface="Segoe UI"/>
              </a:defRPr>
            </a:pPr>
            <a:r>
              <a:t>SAM &amp; SOM • FOCO INICIAL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América Latina &amp; Destinos Receptivos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SAM: US$ 180 BILHÕES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Gastos presenciais de viajantes em serviços locais com necessidade de atendimento multilíngue e pagamentos sem atrito.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SOM INICIAL: US$ 12 BILHÕES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Polos turísticos receptivos no Brasil, América Latina e Península Ibérica.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07. DIFERENCIAIS &amp; MOATS • COMPETITIVE ADVANTAGE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Por Que o Atos2 É Único e Defensável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Proprietary Technology &amp; Defensible Competitive Advantages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120640" cy="205740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4663440" cy="1691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🚀 Zero Barreiras de Adoção (No-Download)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Universal WebRTC sem fricção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Diferente de WhatsApp ou WeChat que exigem contas locais e downloads prévios, o Atos2 roda nativo no navegador do celular.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atendente usa o app para emitir cobranças e o turista interage apenas via câmera e browser.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120640" cy="205740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828800"/>
            <a:ext cx="4663440" cy="1691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🔗 Voice-to-Pay: Conversa Unificada ao Checkout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Do atendimento ao fechamento de conta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Ferramentas de tradução tradicionais (Google Tradutor) não cobram; gateways de pagamento (Stripe) não traduzem voz.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Atos2 é o único que integra o diálogo cultural diretamente ao fechamento de conta em uma só sessão.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977639"/>
            <a:ext cx="5120640" cy="205740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60519"/>
            <a:ext cx="4663440" cy="1691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💎 Solana Pay com Off-Ramp em Conta Corrente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Cripto real no varejo sem volatilidade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comerciante não precisa saber nada de Web3 nem criar carteiras. O turista gasta USDC/SOL pela Solana; a Atos2 credita a moeda local sem a taxa de 2% e repassa para a conta bancária em até 24h.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Liquidação programada para a conta cadastrada do lojista (mínimo de ~5 EUR da operadora de liquidação). Zero Custódia.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3977639"/>
            <a:ext cx="5120640" cy="205740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4160519"/>
            <a:ext cx="4663440" cy="1691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B923"/>
                </a:solidFill>
                <a:latin typeface="Segoe UI"/>
              </a:defRPr>
            </a:pPr>
            <a:r>
              <a:t>🛡️ Arquitetura Zero Custódia (Zero Rombo)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Risco financeiro e regulatório eliminado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 Atos2 nunca mantém custódia de valores ou chaves privadas em seus servidores. O fluxo é 100% pass-through com split instantâneo.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Imune a ataques que visem desviar saldos da plataforma, garantindo conformidade regulatória total.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08. TECNOLOGIA &amp; ARQUITETURA • TECH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Infraestrutura Proprietária, Escalável e Segura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High-Performance, Scalable &amp; Enterprise-Grade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FF4B82"/>
                </a:solidFill>
                <a:latin typeface="Segoe UI"/>
              </a:defRPr>
            </a:pPr>
            <a:r>
              <a:t>🎙️ Voice AI Engine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Pipeline sub-300ms de latência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Groq Whisper LPUs + Deepgram Nova-2 para transcrição e tradução neural instantânea.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Síntese vocal adaptativa de timbre humano masculino (grave autêntico) e feminino.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Otimização de áudio para ambientes ruidosos de restaurantes e praias.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54296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🌐 Universal WebRTC Core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Conexão P2P com baixíssimo tráfego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Malha P2P com servidores TURN/STUN para áudio cristalino entre dispositivos.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Suporte nativo para iOS, Android e navegadores Web com bypass de autoplay.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Consumo mínimo de dados móveis, viabilizando uso estável no 4G de balcão.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19872" y="1645920"/>
            <a:ext cx="3328416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1828800"/>
            <a:ext cx="2871216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🔒 Solana Pay &amp; Bank Security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Liquidação descentralizada e bancária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Protocolo oficial Solana Pay (SPL Token USDC) rodando em Solana Mainnet.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Split simultâneo via Stripe Connect para cartões internacionais e PIX Dinâmico com Banco Central.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Isolamento total de credenciais e integridade transacional sem retenção de chaves.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• Eliminando barreiras linguísticas e financeiras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A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7315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D7FF"/>
                </a:solidFill>
                <a:latin typeface="Segoe UI"/>
              </a:defRPr>
            </a:pPr>
            <a:r>
              <a:t>09. OPORTUNIDADE &amp; PARCERIAS • OPPORTUNITY &amp; CONTACT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58368"/>
            <a:ext cx="9144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Construindo a Ponte Global do Turismo com Solana &amp; Darwin Startups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1556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E7D9B"/>
                </a:solidFill>
                <a:latin typeface="Segoe UI"/>
              </a:defRPr>
            </a:pPr>
            <a:r>
              <a:t>Building the Future of Global Frictionless Travel Commerce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0" y="45720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600" b="1">
                <a:solidFill>
                  <a:srgbClr val="00D7FF"/>
                </a:solidFill>
                <a:latin typeface="Segoe UI"/>
              </a:defRPr>
            </a:pPr>
            <a:r>
              <a:t>ATOS2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120640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4663440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00D7FF"/>
                </a:solidFill>
                <a:latin typeface="Segoe UI"/>
              </a:defRPr>
            </a:pPr>
            <a:r>
              <a:t>🎯 Destino dos Recursos &amp; Metas ICM Lab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Aceleração estratégica de crescimento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50% Expansão Comercial &amp; Rollout: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Ativação das 398 unidades mapeadas e abertura de novos polos turísticos estratégicos.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30% Infraestrutura Solana Pay &amp; Off-Ramp: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Integrações com parceiros bancários regulados para maximizar a conversão automática USDC -&gt; Conta Corrente com menor spread.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• 20% Engenharia de IA &amp; Otimização P2P: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  Redução de latência de voz para &lt;200ms e modelos de tradução contextual para gastronomia regional.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120640" cy="4297680"/>
          </a:xfrm>
          <a:prstGeom prst="roundRect">
            <a:avLst/>
          </a:prstGeom>
          <a:solidFill>
            <a:srgbClr val="0D1428"/>
          </a:solidFill>
          <a:ln w="19050">
            <a:solidFill>
              <a:srgbClr val="1C2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828800"/>
            <a:ext cx="4663440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14F195"/>
                </a:solidFill>
                <a:latin typeface="Segoe UI"/>
              </a:defRPr>
            </a:pPr>
            <a:r>
              <a:t>🤝 Vamos Conversar • Get in Touch</a:t>
            </a:r>
          </a:p>
          <a:p>
            <a:pPr>
              <a:spcAft>
                <a:spcPts val="1000"/>
              </a:spcAft>
              <a:defRPr sz="1000">
                <a:solidFill>
                  <a:srgbClr val="6E7D9B"/>
                </a:solidFill>
                <a:latin typeface="Segoe UI"/>
              </a:defRPr>
            </a:pPr>
            <a:r>
              <a:t>Liderança &amp; Acesso à Plataforma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Cleber Mourão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Fundador &amp; CEO | Atos2 Global Inc.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🌐 Plataforma ao Vivo (Live Web &amp; App):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https://atos2.online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📄 Apresentação &amp; Materiais: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atos2.online/pitch-deck.pdf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⭐ Programa de Aceleração:</a:t>
            </a:r>
          </a:p>
          <a:p>
            <a:pPr>
              <a:spcAft>
                <a:spcPts val="600"/>
              </a:spcAft>
              <a:defRPr sz="1100">
                <a:solidFill>
                  <a:srgbClr val="A5B4D2"/>
                </a:solidFill>
                <a:latin typeface="Segoe UI"/>
              </a:defRPr>
            </a:pPr>
            <a:r>
              <a:t>ICM Lab Solana desenvolvido por Darwin Startups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E7D9B"/>
                </a:solidFill>
                <a:latin typeface="Segoe UI"/>
              </a:defRPr>
            </a:pPr>
            <a:r>
              <a:t>Atos2 Global Inc. • Conectando o mundo, acelerando negócios sem fronteiras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6309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50" b="1">
                <a:solidFill>
                  <a:srgbClr val="00D7FF"/>
                </a:solidFill>
                <a:latin typeface="Segoe UI"/>
              </a:defRPr>
            </a:pPr>
            <a:r>
              <a:t>atos2.online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3093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>
                <a:solidFill>
                  <a:srgbClr val="6E7D9B"/>
                </a:solidFill>
                <a:latin typeface="Segoe UI"/>
              </a:defRPr>
            </a:pPr>
            <a:r>
              <a:t>Slide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